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</p:sldIdLst>
  <p:sldSz cy="6858000" cx="12192000"/>
  <p:notesSz cx="6858000" cy="9144000"/>
  <p:embeddedFontLst>
    <p:embeddedFont>
      <p:font typeface="Play"/>
      <p:regular r:id="rId19"/>
      <p:bold r:id="rId20"/>
    </p:embeddedFont>
    <p:embeddedFont>
      <p:font typeface="Open Sans"/>
      <p:regular r:id="rId21"/>
      <p:bold r:id="rId22"/>
      <p:italic r:id="rId23"/>
      <p:boldItalic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lay-bold.fntdata"/><Relationship Id="rId11" Type="http://schemas.openxmlformats.org/officeDocument/2006/relationships/slide" Target="slides/slide7.xml"/><Relationship Id="rId22" Type="http://schemas.openxmlformats.org/officeDocument/2006/relationships/font" Target="fonts/OpenSans-bold.fntdata"/><Relationship Id="rId10" Type="http://schemas.openxmlformats.org/officeDocument/2006/relationships/slide" Target="slides/slide6.xml"/><Relationship Id="rId21" Type="http://schemas.openxmlformats.org/officeDocument/2006/relationships/font" Target="fonts/OpenSans-regular.fntdata"/><Relationship Id="rId13" Type="http://schemas.openxmlformats.org/officeDocument/2006/relationships/slide" Target="slides/slide9.xml"/><Relationship Id="rId24" Type="http://schemas.openxmlformats.org/officeDocument/2006/relationships/font" Target="fonts/OpenSans-boldItalic.fntdata"/><Relationship Id="rId12" Type="http://schemas.openxmlformats.org/officeDocument/2006/relationships/slide" Target="slides/slide8.xml"/><Relationship Id="rId23" Type="http://schemas.openxmlformats.org/officeDocument/2006/relationships/font" Target="fonts/OpenSans-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font" Target="fonts/Play-regular.fntdata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be14cd3603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g3be14cd3603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93f224ccb1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leveraging the collective intelligence of diverse models, they improve generalization, reduce variance, and minimize error compared to a single estimator</a:t>
            </a:r>
            <a:endParaRPr/>
          </a:p>
        </p:txBody>
      </p:sp>
      <p:sp>
        <p:nvSpPr>
          <p:cNvPr id="101" name="Google Shape;101;g393f224ccb1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93f224ccb1_0_1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Bagging 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Trains multiple models independently using different random samples of the data.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Final prediction is made by averaging or voting across models.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Helps reduce overfitting and improves stability.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Boosting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Trains models sequentially, where each new model focuses on correcting errors from the previous one.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Misclassified examples get more attention over time.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Improves accuracy and reduces bias.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Stacking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Combines different types of models and uses another model (meta-model) to make the final prediction.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/>
              <a:t>The meta-model learns how to best combine the individual model outputs.</a:t>
            </a:r>
            <a:endParaRPr/>
          </a:p>
        </p:txBody>
      </p:sp>
      <p:sp>
        <p:nvSpPr>
          <p:cNvPr id="115" name="Google Shape;115;g393f224ccb1_0_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93f224ccb1_0_7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We are forcing to tree to pay attention to a random set of features at each split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g393f224ccb1_0_7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93f224ccb1_0_5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g393f224ccb1_0_5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c7c17af70d_0_1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g3c7c17af70d_0_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3c7c17af70d_0_2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complexity (cp) = </a:t>
            </a:r>
            <a:r>
              <a:rPr lang="en-US"/>
              <a:t>threshold</a:t>
            </a:r>
            <a:r>
              <a:rPr lang="en-US"/>
              <a:t> for how much gain has to be obtained by the split. The smaller it is the more complex/more splits the tree is going to make. It prevents overfitting by penalising the model for more splits In other words: If adding a new branch does not reduce the error by at least the value of $CP$, that branch is not created or is "pruned" away. This is an error management technique.</a:t>
            </a:r>
            <a:endParaRPr/>
          </a:p>
        </p:txBody>
      </p:sp>
      <p:sp>
        <p:nvSpPr>
          <p:cNvPr id="170" name="Google Shape;170;g3c7c17af70d_0_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c7c17af70d_0_3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We are forcing to tree to pay attention to a random set of features at each split and we can set how many features it will see.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Forest:</a:t>
            </a:r>
            <a:br>
              <a:rPr lang="en-US"/>
            </a:br>
            <a:r>
              <a:rPr lang="en-US"/>
              <a:t>a.Flexible learner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b.Easy to interpret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c.Watch out for overfitting due to high variance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Random forests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a.Averaging many weak but uncorrelated decision trees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b.Reduces variance - variance reduction machine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c.Can be interpreted in probabilities – finding common structure/important features</a:t>
            </a:r>
            <a:endParaRPr/>
          </a:p>
        </p:txBody>
      </p:sp>
      <p:sp>
        <p:nvSpPr>
          <p:cNvPr id="182" name="Google Shape;182;g3c7c17af70d_0_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3c7c17af70d_0_4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g3c7c17af70d_0_4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393f224ccb1_0_9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g393f224ccb1_0_9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3c2b223b296_0_18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g3c2b223b296_0_18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3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30" name="Google Shape;30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6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>
    <mc:Choice Requires="p14">
      <p:transition spd="med">
        <p14:gallery dir="l"/>
      </p:transition>
    </mc:Choice>
    <mc:Fallback>
      <p:transition spd="med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Relationship Id="rId4" Type="http://schemas.openxmlformats.org/officeDocument/2006/relationships/hyperlink" Target="https://link.springer.com/article/10.1007/s10462-025-11223-9/figures/18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png"/><Relationship Id="rId4" Type="http://schemas.openxmlformats.org/officeDocument/2006/relationships/image" Target="../media/image1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/>
          <p:nvPr/>
        </p:nvSpPr>
        <p:spPr>
          <a:xfrm>
            <a:off x="-541425" y="-114300"/>
            <a:ext cx="13215900" cy="1439700"/>
          </a:xfrm>
          <a:prstGeom prst="rect">
            <a:avLst/>
          </a:prstGeom>
          <a:solidFill>
            <a:srgbClr val="0B3041">
              <a:alpha val="6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>
                <a:solidFill>
                  <a:schemeClr val="lt1"/>
                </a:solidFill>
              </a:rPr>
              <a:t>Last week’s comprehension questions</a:t>
            </a:r>
            <a:endParaRPr b="0" i="0" sz="2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4"/>
          <p:cNvSpPr/>
          <p:nvPr/>
        </p:nvSpPr>
        <p:spPr>
          <a:xfrm>
            <a:off x="-460050" y="6017425"/>
            <a:ext cx="13215900" cy="1430100"/>
          </a:xfrm>
          <a:prstGeom prst="rect">
            <a:avLst/>
          </a:prstGeom>
          <a:solidFill>
            <a:srgbClr val="0B3041">
              <a:alpha val="6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14"/>
          <p:cNvSpPr/>
          <p:nvPr/>
        </p:nvSpPr>
        <p:spPr>
          <a:xfrm>
            <a:off x="-541421" y="-114301"/>
            <a:ext cx="13215900" cy="1780800"/>
          </a:xfrm>
          <a:prstGeom prst="rect">
            <a:avLst/>
          </a:prstGeom>
          <a:solidFill>
            <a:srgbClr val="0B3041">
              <a:alpha val="6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14"/>
          <p:cNvSpPr txBox="1"/>
          <p:nvPr>
            <p:ph type="ctrTitle"/>
          </p:nvPr>
        </p:nvSpPr>
        <p:spPr>
          <a:xfrm>
            <a:off x="159401" y="124754"/>
            <a:ext cx="11894400" cy="1430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Play"/>
              <a:buNone/>
            </a:pPr>
            <a:r>
              <a:rPr lang="en-US">
                <a:solidFill>
                  <a:schemeClr val="lt1"/>
                </a:solidFill>
              </a:rPr>
              <a:t>Data Science &amp; Machine Learning </a:t>
            </a:r>
            <a:br>
              <a:rPr lang="en-US">
                <a:solidFill>
                  <a:schemeClr val="lt1"/>
                </a:solidFill>
              </a:rPr>
            </a:br>
            <a:r>
              <a:rPr lang="en-US">
                <a:solidFill>
                  <a:schemeClr val="lt1"/>
                </a:solidFill>
              </a:rPr>
              <a:t>in Geography 25/26</a:t>
            </a:r>
            <a:endParaRPr/>
          </a:p>
        </p:txBody>
      </p:sp>
      <p:sp>
        <p:nvSpPr>
          <p:cNvPr id="96" name="Google Shape;96;p14"/>
          <p:cNvSpPr txBox="1"/>
          <p:nvPr/>
        </p:nvSpPr>
        <p:spPr>
          <a:xfrm>
            <a:off x="3366599" y="2390175"/>
            <a:ext cx="5562600" cy="258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dk1"/>
                </a:solidFill>
              </a:rPr>
              <a:t>Trees</a:t>
            </a:r>
            <a:endParaRPr sz="1800">
              <a:solidFill>
                <a:schemeClr val="dk1"/>
              </a:solidFill>
            </a:endParaRPr>
          </a:p>
          <a:p>
            <a:pPr indent="-285750" lvl="0" marL="28575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o"/>
            </a:pPr>
            <a:r>
              <a:rPr lang="en-US" sz="1800">
                <a:solidFill>
                  <a:schemeClr val="dk1"/>
                </a:solidFill>
              </a:rPr>
              <a:t>Ensambles intro</a:t>
            </a:r>
            <a:endParaRPr sz="1800">
              <a:solidFill>
                <a:schemeClr val="dk1"/>
              </a:solidFill>
            </a:endParaRPr>
          </a:p>
          <a:p>
            <a:pPr indent="-285750" lvl="0" marL="28575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o"/>
            </a:pPr>
            <a:r>
              <a:rPr lang="en-US" sz="1800">
                <a:solidFill>
                  <a:schemeClr val="dk1"/>
                </a:solidFill>
              </a:rPr>
              <a:t>Bagging</a:t>
            </a:r>
            <a:endParaRPr sz="1800">
              <a:solidFill>
                <a:schemeClr val="dk1"/>
              </a:solidFill>
            </a:endParaRPr>
          </a:p>
          <a:p>
            <a:pPr indent="-285750" lvl="0" marL="28575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o"/>
            </a:pPr>
            <a:r>
              <a:rPr lang="en-US" sz="1800">
                <a:solidFill>
                  <a:schemeClr val="dk1"/>
                </a:solidFill>
              </a:rPr>
              <a:t>Decision trees </a:t>
            </a:r>
            <a:endParaRPr sz="1800">
              <a:solidFill>
                <a:schemeClr val="dk1"/>
              </a:solidFill>
            </a:endParaRPr>
          </a:p>
          <a:p>
            <a:pPr indent="-285750" lvl="0" marL="28575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o"/>
            </a:pPr>
            <a:r>
              <a:rPr lang="en-US" sz="1800">
                <a:solidFill>
                  <a:schemeClr val="dk1"/>
                </a:solidFill>
              </a:rPr>
              <a:t>Random Forests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97" name="Google Shape;97;p14"/>
          <p:cNvSpPr txBox="1"/>
          <p:nvPr/>
        </p:nvSpPr>
        <p:spPr>
          <a:xfrm>
            <a:off x="758974" y="3429225"/>
            <a:ext cx="12243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Today</a:t>
            </a:r>
            <a:endParaRPr sz="2300"/>
          </a:p>
        </p:txBody>
      </p:sp>
      <p:pic>
        <p:nvPicPr>
          <p:cNvPr id="98" name="Google Shape;98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95601" y="1982790"/>
            <a:ext cx="5758200" cy="38369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5"/>
          <p:cNvSpPr/>
          <p:nvPr/>
        </p:nvSpPr>
        <p:spPr>
          <a:xfrm>
            <a:off x="-541421" y="-114300"/>
            <a:ext cx="13215900" cy="1377600"/>
          </a:xfrm>
          <a:prstGeom prst="rect">
            <a:avLst/>
          </a:prstGeom>
          <a:solidFill>
            <a:srgbClr val="0B3041">
              <a:alpha val="6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15"/>
          <p:cNvSpPr txBox="1"/>
          <p:nvPr>
            <p:ph type="ctrTitle"/>
          </p:nvPr>
        </p:nvSpPr>
        <p:spPr>
          <a:xfrm>
            <a:off x="-1" y="0"/>
            <a:ext cx="5005800" cy="1122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lay"/>
              <a:buNone/>
            </a:pPr>
            <a:r>
              <a:rPr lang="en-US">
                <a:solidFill>
                  <a:schemeClr val="lt1"/>
                </a:solidFill>
              </a:rPr>
              <a:t>Ensembles</a:t>
            </a:r>
            <a:r>
              <a:rPr lang="en-US">
                <a:solidFill>
                  <a:schemeClr val="lt1"/>
                </a:solidFill>
              </a:rPr>
              <a:t> </a:t>
            </a:r>
            <a:endParaRPr/>
          </a:p>
        </p:txBody>
      </p:sp>
      <p:pic>
        <p:nvPicPr>
          <p:cNvPr id="105" name="Google Shape;105;p15"/>
          <p:cNvPicPr preferRelativeResize="0"/>
          <p:nvPr/>
        </p:nvPicPr>
        <p:blipFill rotWithShape="1">
          <a:blip r:embed="rId3">
            <a:alphaModFix/>
          </a:blip>
          <a:srcRect b="18907" l="12679" r="10797" t="14470"/>
          <a:stretch/>
        </p:blipFill>
        <p:spPr>
          <a:xfrm>
            <a:off x="6087350" y="2738363"/>
            <a:ext cx="6104648" cy="4276976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5"/>
          <p:cNvSpPr txBox="1"/>
          <p:nvPr/>
        </p:nvSpPr>
        <p:spPr>
          <a:xfrm>
            <a:off x="155800" y="1452675"/>
            <a:ext cx="11396400" cy="35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</a:rPr>
              <a:t>Using </a:t>
            </a:r>
            <a:r>
              <a:rPr b="1" lang="en-US" sz="2400">
                <a:solidFill>
                  <a:schemeClr val="dk1"/>
                </a:solidFill>
              </a:rPr>
              <a:t>multiple models</a:t>
            </a:r>
            <a:r>
              <a:rPr lang="en-US" sz="2400">
                <a:solidFill>
                  <a:schemeClr val="dk1"/>
                </a:solidFill>
              </a:rPr>
              <a:t> to inform the final model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</a:rPr>
              <a:t>(in other words, aggregating predictions of collection of models)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-US" sz="2400">
                <a:solidFill>
                  <a:schemeClr val="dk1"/>
                </a:solidFill>
              </a:rPr>
              <a:t>use easy</a:t>
            </a:r>
            <a:r>
              <a:rPr b="1" lang="en-US" sz="2400">
                <a:solidFill>
                  <a:schemeClr val="dk1"/>
                </a:solidFill>
              </a:rPr>
              <a:t> “weak” </a:t>
            </a:r>
            <a:r>
              <a:rPr lang="en-US" sz="2400">
                <a:solidFill>
                  <a:schemeClr val="dk1"/>
                </a:solidFill>
              </a:rPr>
              <a:t>models to build stronger prediction</a:t>
            </a:r>
            <a:endParaRPr sz="2400">
              <a:solidFill>
                <a:schemeClr val="dk1"/>
              </a:solidFill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-US" sz="2400">
                <a:solidFill>
                  <a:schemeClr val="dk1"/>
                </a:solidFill>
              </a:rPr>
              <a:t>based on </a:t>
            </a:r>
            <a:r>
              <a:rPr b="1" lang="en-US" sz="2400">
                <a:solidFill>
                  <a:schemeClr val="dk1"/>
                </a:solidFill>
              </a:rPr>
              <a:t>wisdom of the crowds</a:t>
            </a:r>
            <a:endParaRPr sz="2400">
              <a:solidFill>
                <a:schemeClr val="dk1"/>
              </a:solidFill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-US" sz="2400">
                <a:solidFill>
                  <a:schemeClr val="dk1"/>
                </a:solidFill>
              </a:rPr>
              <a:t>both classifier or regressors</a:t>
            </a:r>
            <a:endParaRPr b="1"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</a:endParaRPr>
          </a:p>
        </p:txBody>
      </p:sp>
      <p:sp>
        <p:nvSpPr>
          <p:cNvPr id="107" name="Google Shape;107;p15"/>
          <p:cNvSpPr txBox="1"/>
          <p:nvPr/>
        </p:nvSpPr>
        <p:spPr>
          <a:xfrm>
            <a:off x="2680525" y="5151450"/>
            <a:ext cx="21444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500">
                <a:solidFill>
                  <a:srgbClr val="741B47"/>
                </a:solidFill>
              </a:rPr>
              <a:t>Base learner</a:t>
            </a:r>
            <a:endParaRPr b="1" sz="2500">
              <a:solidFill>
                <a:srgbClr val="741B47"/>
              </a:solidFill>
            </a:endParaRPr>
          </a:p>
        </p:txBody>
      </p:sp>
      <p:cxnSp>
        <p:nvCxnSpPr>
          <p:cNvPr id="108" name="Google Shape;108;p15"/>
          <p:cNvCxnSpPr>
            <a:stCxn id="107" idx="3"/>
          </p:cNvCxnSpPr>
          <p:nvPr/>
        </p:nvCxnSpPr>
        <p:spPr>
          <a:xfrm flipH="1" rot="10800000">
            <a:off x="4824925" y="4461750"/>
            <a:ext cx="1314300" cy="974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09" name="Google Shape;109;p15"/>
          <p:cNvSpPr txBox="1"/>
          <p:nvPr/>
        </p:nvSpPr>
        <p:spPr>
          <a:xfrm>
            <a:off x="10047600" y="2168975"/>
            <a:ext cx="21444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500">
                <a:solidFill>
                  <a:srgbClr val="741B47"/>
                </a:solidFill>
              </a:rPr>
              <a:t>Data</a:t>
            </a:r>
            <a:endParaRPr b="1" sz="2500">
              <a:solidFill>
                <a:srgbClr val="741B47"/>
              </a:solidFill>
            </a:endParaRPr>
          </a:p>
        </p:txBody>
      </p:sp>
      <p:cxnSp>
        <p:nvCxnSpPr>
          <p:cNvPr id="110" name="Google Shape;110;p15"/>
          <p:cNvCxnSpPr>
            <a:stCxn id="109" idx="1"/>
          </p:cNvCxnSpPr>
          <p:nvPr/>
        </p:nvCxnSpPr>
        <p:spPr>
          <a:xfrm flipH="1">
            <a:off x="9355800" y="2453675"/>
            <a:ext cx="691800" cy="365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11" name="Google Shape;111;p15"/>
          <p:cNvSpPr txBox="1"/>
          <p:nvPr/>
        </p:nvSpPr>
        <p:spPr>
          <a:xfrm>
            <a:off x="0" y="6224700"/>
            <a:ext cx="71391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500">
                <a:solidFill>
                  <a:srgbClr val="741B47"/>
                </a:solidFill>
              </a:rPr>
              <a:t>Collective information to enter the final stage</a:t>
            </a:r>
            <a:endParaRPr b="1" sz="2500">
              <a:solidFill>
                <a:srgbClr val="741B47"/>
              </a:solidFill>
            </a:endParaRPr>
          </a:p>
        </p:txBody>
      </p:sp>
      <p:cxnSp>
        <p:nvCxnSpPr>
          <p:cNvPr id="112" name="Google Shape;112;p15"/>
          <p:cNvCxnSpPr/>
          <p:nvPr/>
        </p:nvCxnSpPr>
        <p:spPr>
          <a:xfrm flipH="1" rot="10800000">
            <a:off x="7312250" y="5877150"/>
            <a:ext cx="1072200" cy="533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6"/>
          <p:cNvSpPr/>
          <p:nvPr/>
        </p:nvSpPr>
        <p:spPr>
          <a:xfrm>
            <a:off x="-541425" y="-114300"/>
            <a:ext cx="13215900" cy="771600"/>
          </a:xfrm>
          <a:prstGeom prst="rect">
            <a:avLst/>
          </a:prstGeom>
          <a:solidFill>
            <a:srgbClr val="0B3041">
              <a:alpha val="6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16"/>
          <p:cNvSpPr txBox="1"/>
          <p:nvPr>
            <p:ph type="ctrTitle"/>
          </p:nvPr>
        </p:nvSpPr>
        <p:spPr>
          <a:xfrm>
            <a:off x="0" y="0"/>
            <a:ext cx="3994800" cy="657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Play"/>
              <a:buNone/>
            </a:pPr>
            <a:r>
              <a:rPr lang="en-US">
                <a:solidFill>
                  <a:schemeClr val="lt1"/>
                </a:solidFill>
              </a:rPr>
              <a:t>3 options</a:t>
            </a:r>
            <a:r>
              <a:rPr lang="en-US">
                <a:solidFill>
                  <a:schemeClr val="lt1"/>
                </a:solidFill>
              </a:rPr>
              <a:t> </a:t>
            </a:r>
            <a:endParaRPr/>
          </a:p>
        </p:txBody>
      </p:sp>
      <p:pic>
        <p:nvPicPr>
          <p:cNvPr id="119" name="Google Shape;119;p16"/>
          <p:cNvPicPr preferRelativeResize="0"/>
          <p:nvPr/>
        </p:nvPicPr>
        <p:blipFill rotWithShape="1">
          <a:blip r:embed="rId3">
            <a:alphaModFix/>
          </a:blip>
          <a:srcRect b="50447" l="0" r="50492" t="5066"/>
          <a:stretch/>
        </p:blipFill>
        <p:spPr>
          <a:xfrm>
            <a:off x="212050" y="1532625"/>
            <a:ext cx="4171001" cy="2421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6"/>
          <p:cNvPicPr preferRelativeResize="0"/>
          <p:nvPr/>
        </p:nvPicPr>
        <p:blipFill rotWithShape="1">
          <a:blip r:embed="rId3">
            <a:alphaModFix/>
          </a:blip>
          <a:srcRect b="49793" l="50772" r="822" t="5720"/>
          <a:stretch/>
        </p:blipFill>
        <p:spPr>
          <a:xfrm>
            <a:off x="7782688" y="1532625"/>
            <a:ext cx="4078076" cy="2421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6"/>
          <p:cNvPicPr preferRelativeResize="0"/>
          <p:nvPr/>
        </p:nvPicPr>
        <p:blipFill rotWithShape="1">
          <a:blip r:embed="rId3">
            <a:alphaModFix/>
          </a:blip>
          <a:srcRect b="0" l="25248" r="25243" t="55514"/>
          <a:stretch/>
        </p:blipFill>
        <p:spPr>
          <a:xfrm>
            <a:off x="3864075" y="4436875"/>
            <a:ext cx="4171001" cy="2421125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16"/>
          <p:cNvSpPr txBox="1"/>
          <p:nvPr/>
        </p:nvSpPr>
        <p:spPr>
          <a:xfrm>
            <a:off x="10947000" y="6243000"/>
            <a:ext cx="1245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u="sng">
                <a:solidFill>
                  <a:schemeClr val="hlink"/>
                </a:solidFill>
                <a:hlinkClick r:id="rId4"/>
              </a:rPr>
              <a:t>source </a:t>
            </a:r>
            <a:endParaRPr sz="2200">
              <a:solidFill>
                <a:schemeClr val="dk1"/>
              </a:solidFill>
            </a:endParaRPr>
          </a:p>
        </p:txBody>
      </p:sp>
      <p:sp>
        <p:nvSpPr>
          <p:cNvPr id="123" name="Google Shape;123;p16"/>
          <p:cNvSpPr txBox="1"/>
          <p:nvPr/>
        </p:nvSpPr>
        <p:spPr>
          <a:xfrm>
            <a:off x="7161487" y="657300"/>
            <a:ext cx="5320500" cy="193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rgbClr val="134F5C"/>
                </a:solidFill>
              </a:rPr>
              <a:t>Boosting</a:t>
            </a:r>
            <a:endParaRPr b="1" sz="3200">
              <a:solidFill>
                <a:srgbClr val="134F5C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rgbClr val="134F5C"/>
                </a:solidFill>
              </a:rPr>
              <a:t>sequential, learn from past errors</a:t>
            </a:r>
            <a:endParaRPr b="1" sz="2100">
              <a:solidFill>
                <a:srgbClr val="134F5C"/>
              </a:solidFill>
            </a:endParaRPr>
          </a:p>
        </p:txBody>
      </p:sp>
      <p:sp>
        <p:nvSpPr>
          <p:cNvPr id="124" name="Google Shape;124;p16"/>
          <p:cNvSpPr txBox="1"/>
          <p:nvPr/>
        </p:nvSpPr>
        <p:spPr>
          <a:xfrm>
            <a:off x="3864125" y="3303650"/>
            <a:ext cx="4170900" cy="15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rgbClr val="134F5C"/>
                </a:solidFill>
              </a:rPr>
              <a:t>Stacking</a:t>
            </a:r>
            <a:endParaRPr b="1" sz="3200">
              <a:solidFill>
                <a:srgbClr val="134F5C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rgbClr val="134F5C"/>
                </a:solidFill>
              </a:rPr>
              <a:t>parallel, independent,</a:t>
            </a:r>
            <a:endParaRPr b="1" sz="2100">
              <a:solidFill>
                <a:srgbClr val="134F5C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100">
                <a:solidFill>
                  <a:srgbClr val="134F5C"/>
                </a:solidFill>
              </a:rPr>
              <a:t>but different models</a:t>
            </a:r>
            <a:endParaRPr b="1" sz="2100">
              <a:solidFill>
                <a:srgbClr val="134F5C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rgbClr val="134F5C"/>
              </a:solidFill>
            </a:endParaRPr>
          </a:p>
        </p:txBody>
      </p:sp>
      <p:sp>
        <p:nvSpPr>
          <p:cNvPr id="125" name="Google Shape;125;p16"/>
          <p:cNvSpPr txBox="1"/>
          <p:nvPr/>
        </p:nvSpPr>
        <p:spPr>
          <a:xfrm>
            <a:off x="767100" y="657308"/>
            <a:ext cx="3060900" cy="10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rgbClr val="134F5C"/>
                </a:solidFill>
              </a:rPr>
              <a:t>Bagging</a:t>
            </a:r>
            <a:endParaRPr b="1" sz="3200">
              <a:solidFill>
                <a:srgbClr val="134F5C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100">
                <a:solidFill>
                  <a:srgbClr val="134F5C"/>
                </a:solidFill>
              </a:rPr>
              <a:t>parallel, independent</a:t>
            </a:r>
            <a:endParaRPr b="1" sz="2100">
              <a:solidFill>
                <a:srgbClr val="134F5C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rgbClr val="134F5C"/>
              </a:solidFill>
            </a:endParaRPr>
          </a:p>
        </p:txBody>
      </p:sp>
      <p:sp>
        <p:nvSpPr>
          <p:cNvPr id="126" name="Google Shape;126;p16"/>
          <p:cNvSpPr txBox="1"/>
          <p:nvPr/>
        </p:nvSpPr>
        <p:spPr>
          <a:xfrm>
            <a:off x="2223050" y="3384350"/>
            <a:ext cx="14841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500">
                <a:solidFill>
                  <a:srgbClr val="741B47"/>
                </a:solidFill>
              </a:rPr>
              <a:t>Average</a:t>
            </a:r>
            <a:endParaRPr b="1" sz="2500">
              <a:solidFill>
                <a:srgbClr val="741B47"/>
              </a:solidFill>
            </a:endParaRPr>
          </a:p>
        </p:txBody>
      </p:sp>
      <p:sp>
        <p:nvSpPr>
          <p:cNvPr id="127" name="Google Shape;127;p16"/>
          <p:cNvSpPr txBox="1"/>
          <p:nvPr/>
        </p:nvSpPr>
        <p:spPr>
          <a:xfrm>
            <a:off x="6127700" y="6219900"/>
            <a:ext cx="14841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500">
                <a:solidFill>
                  <a:srgbClr val="741B47"/>
                </a:solidFill>
              </a:rPr>
              <a:t>Model</a:t>
            </a:r>
            <a:endParaRPr b="1" sz="2500">
              <a:solidFill>
                <a:srgbClr val="741B47"/>
              </a:solidFill>
            </a:endParaRPr>
          </a:p>
        </p:txBody>
      </p:sp>
      <p:sp>
        <p:nvSpPr>
          <p:cNvPr id="128" name="Google Shape;128;p16"/>
          <p:cNvSpPr txBox="1"/>
          <p:nvPr/>
        </p:nvSpPr>
        <p:spPr>
          <a:xfrm>
            <a:off x="8035075" y="4505075"/>
            <a:ext cx="4170900" cy="15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00">
                <a:solidFill>
                  <a:srgbClr val="134F5C"/>
                </a:solidFill>
              </a:rPr>
              <a:t>(Voting)</a:t>
            </a:r>
            <a:endParaRPr b="1" sz="2600">
              <a:solidFill>
                <a:srgbClr val="134F5C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rgbClr val="134F5C"/>
                </a:solidFill>
              </a:rPr>
              <a:t>parallel, independent,</a:t>
            </a:r>
            <a:endParaRPr b="1" sz="1500">
              <a:solidFill>
                <a:srgbClr val="134F5C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rgbClr val="134F5C"/>
                </a:solidFill>
              </a:rPr>
              <a:t>but different models</a:t>
            </a:r>
            <a:endParaRPr b="1" sz="1500">
              <a:solidFill>
                <a:srgbClr val="134F5C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rgbClr val="134F5C"/>
                </a:solidFill>
              </a:rPr>
              <a:t>take an average vote instead of creating a new model</a:t>
            </a:r>
            <a:endParaRPr b="1" sz="1500">
              <a:solidFill>
                <a:srgbClr val="134F5C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600">
              <a:solidFill>
                <a:srgbClr val="134F5C"/>
              </a:solidFill>
            </a:endParaRPr>
          </a:p>
        </p:txBody>
      </p:sp>
      <p:cxnSp>
        <p:nvCxnSpPr>
          <p:cNvPr id="129" name="Google Shape;129;p16"/>
          <p:cNvCxnSpPr/>
          <p:nvPr/>
        </p:nvCxnSpPr>
        <p:spPr>
          <a:xfrm>
            <a:off x="7455825" y="4125900"/>
            <a:ext cx="1817400" cy="676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7"/>
          <p:cNvSpPr/>
          <p:nvPr/>
        </p:nvSpPr>
        <p:spPr>
          <a:xfrm>
            <a:off x="-541421" y="-114300"/>
            <a:ext cx="13216021" cy="1377616"/>
          </a:xfrm>
          <a:prstGeom prst="rect">
            <a:avLst/>
          </a:prstGeom>
          <a:solidFill>
            <a:srgbClr val="0B3041">
              <a:alpha val="6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17"/>
          <p:cNvSpPr txBox="1"/>
          <p:nvPr>
            <p:ph type="ctrTitle"/>
          </p:nvPr>
        </p:nvSpPr>
        <p:spPr>
          <a:xfrm>
            <a:off x="-1" y="0"/>
            <a:ext cx="5005800" cy="1122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lay"/>
              <a:buNone/>
            </a:pPr>
            <a:r>
              <a:rPr lang="en-US">
                <a:solidFill>
                  <a:schemeClr val="lt1"/>
                </a:solidFill>
              </a:rPr>
              <a:t>Ensembles </a:t>
            </a:r>
            <a:endParaRPr/>
          </a:p>
        </p:txBody>
      </p:sp>
      <p:pic>
        <p:nvPicPr>
          <p:cNvPr id="136" name="Google Shape;136;p17"/>
          <p:cNvPicPr preferRelativeResize="0"/>
          <p:nvPr/>
        </p:nvPicPr>
        <p:blipFill rotWithShape="1">
          <a:blip r:embed="rId3">
            <a:alphaModFix/>
          </a:blip>
          <a:srcRect b="0" l="3749" r="6765" t="21488"/>
          <a:stretch/>
        </p:blipFill>
        <p:spPr>
          <a:xfrm>
            <a:off x="4656575" y="1564775"/>
            <a:ext cx="7429299" cy="4018050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17"/>
          <p:cNvSpPr txBox="1"/>
          <p:nvPr/>
        </p:nvSpPr>
        <p:spPr>
          <a:xfrm>
            <a:off x="169075" y="1263325"/>
            <a:ext cx="11396400" cy="565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</a:rPr>
              <a:t>Used in:</a:t>
            </a:r>
            <a:endParaRPr sz="2400">
              <a:solidFill>
                <a:schemeClr val="dk1"/>
              </a:solidFill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-US" sz="2400">
                <a:solidFill>
                  <a:schemeClr val="dk1"/>
                </a:solidFill>
              </a:rPr>
              <a:t>Finance </a:t>
            </a:r>
            <a:endParaRPr sz="2400">
              <a:solidFill>
                <a:schemeClr val="dk1"/>
              </a:solidFill>
            </a:endParaRPr>
          </a:p>
          <a:p>
            <a:pPr indent="-3810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</a:pPr>
            <a:r>
              <a:rPr lang="en-US" sz="2400">
                <a:solidFill>
                  <a:schemeClr val="dk1"/>
                </a:solidFill>
              </a:rPr>
              <a:t>credit scoring</a:t>
            </a:r>
            <a:endParaRPr sz="2400">
              <a:solidFill>
                <a:schemeClr val="dk1"/>
              </a:solidFill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-US" sz="2400">
                <a:solidFill>
                  <a:schemeClr val="dk1"/>
                </a:solidFill>
              </a:rPr>
              <a:t>Cybersecurity</a:t>
            </a:r>
            <a:endParaRPr sz="2400">
              <a:solidFill>
                <a:schemeClr val="dk1"/>
              </a:solidFill>
            </a:endParaRPr>
          </a:p>
          <a:p>
            <a:pPr indent="-3810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</a:pPr>
            <a:r>
              <a:rPr lang="en-US" sz="2400">
                <a:solidFill>
                  <a:schemeClr val="dk1"/>
                </a:solidFill>
              </a:rPr>
              <a:t>anomaly, attack detection</a:t>
            </a:r>
            <a:endParaRPr sz="2400">
              <a:solidFill>
                <a:schemeClr val="dk1"/>
              </a:solidFill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-US" sz="2400">
                <a:solidFill>
                  <a:schemeClr val="dk1"/>
                </a:solidFill>
              </a:rPr>
              <a:t>Healthcare</a:t>
            </a:r>
            <a:endParaRPr sz="2400">
              <a:solidFill>
                <a:schemeClr val="dk1"/>
              </a:solidFill>
            </a:endParaRPr>
          </a:p>
          <a:p>
            <a:pPr indent="-3810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</a:pPr>
            <a:r>
              <a:rPr lang="en-US" sz="2400">
                <a:solidFill>
                  <a:schemeClr val="dk1"/>
                </a:solidFill>
              </a:rPr>
              <a:t>disease, outcome prediction</a:t>
            </a:r>
            <a:endParaRPr sz="2400">
              <a:solidFill>
                <a:schemeClr val="dk1"/>
              </a:solidFill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-US" sz="2400">
                <a:solidFill>
                  <a:schemeClr val="dk1"/>
                </a:solidFill>
              </a:rPr>
              <a:t>E-commerce</a:t>
            </a:r>
            <a:endParaRPr sz="2400">
              <a:solidFill>
                <a:schemeClr val="dk1"/>
              </a:solidFill>
            </a:endParaRPr>
          </a:p>
          <a:p>
            <a:pPr indent="-3810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</a:pPr>
            <a:r>
              <a:rPr lang="en-US" sz="2400">
                <a:solidFill>
                  <a:schemeClr val="dk1"/>
                </a:solidFill>
              </a:rPr>
              <a:t>product </a:t>
            </a:r>
            <a:r>
              <a:rPr lang="en-US" sz="2400">
                <a:solidFill>
                  <a:schemeClr val="dk1"/>
                </a:solidFill>
              </a:rPr>
              <a:t>recommendation</a:t>
            </a:r>
            <a:endParaRPr sz="2400">
              <a:solidFill>
                <a:schemeClr val="dk1"/>
              </a:solidFill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-US" sz="2400">
                <a:solidFill>
                  <a:schemeClr val="dk1"/>
                </a:solidFill>
              </a:rPr>
              <a:t>Manufacturing</a:t>
            </a:r>
            <a:endParaRPr sz="2400">
              <a:solidFill>
                <a:schemeClr val="dk1"/>
              </a:solidFill>
            </a:endParaRPr>
          </a:p>
          <a:p>
            <a:pPr indent="-3810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</a:pPr>
            <a:r>
              <a:rPr lang="en-US" sz="2400">
                <a:solidFill>
                  <a:schemeClr val="dk1"/>
                </a:solidFill>
              </a:rPr>
              <a:t>detect defective product</a:t>
            </a:r>
            <a:endParaRPr sz="2400">
              <a:solidFill>
                <a:schemeClr val="dk1"/>
              </a:solidFill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-US" sz="2400">
                <a:solidFill>
                  <a:schemeClr val="dk1"/>
                </a:solidFill>
              </a:rPr>
              <a:t>Environmental sci.</a:t>
            </a:r>
            <a:endParaRPr sz="2400">
              <a:solidFill>
                <a:schemeClr val="dk1"/>
              </a:solidFill>
            </a:endParaRPr>
          </a:p>
          <a:p>
            <a:pPr indent="-3810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</a:pPr>
            <a:r>
              <a:rPr lang="en-US" sz="2400">
                <a:solidFill>
                  <a:schemeClr val="dk1"/>
                </a:solidFill>
              </a:rPr>
              <a:t>air pollution prediction, flood level prediction, climate change impact</a:t>
            </a:r>
            <a:endParaRPr sz="24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8"/>
          <p:cNvSpPr/>
          <p:nvPr/>
        </p:nvSpPr>
        <p:spPr>
          <a:xfrm>
            <a:off x="-541421" y="-114300"/>
            <a:ext cx="13215900" cy="1377600"/>
          </a:xfrm>
          <a:prstGeom prst="rect">
            <a:avLst/>
          </a:prstGeom>
          <a:solidFill>
            <a:srgbClr val="0B3041">
              <a:alpha val="6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18"/>
          <p:cNvSpPr txBox="1"/>
          <p:nvPr>
            <p:ph type="ctrTitle"/>
          </p:nvPr>
        </p:nvSpPr>
        <p:spPr>
          <a:xfrm>
            <a:off x="0" y="0"/>
            <a:ext cx="5551200" cy="1122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lay"/>
              <a:buNone/>
            </a:pPr>
            <a:r>
              <a:rPr lang="en-US">
                <a:solidFill>
                  <a:schemeClr val="lt1"/>
                </a:solidFill>
              </a:rPr>
              <a:t>Random </a:t>
            </a:r>
            <a:r>
              <a:rPr b="1" lang="en-US">
                <a:solidFill>
                  <a:schemeClr val="lt1"/>
                </a:solidFill>
              </a:rPr>
              <a:t>forest</a:t>
            </a:r>
            <a:endParaRPr b="1"/>
          </a:p>
        </p:txBody>
      </p:sp>
      <p:sp>
        <p:nvSpPr>
          <p:cNvPr id="144" name="Google Shape;144;p18"/>
          <p:cNvSpPr txBox="1"/>
          <p:nvPr/>
        </p:nvSpPr>
        <p:spPr>
          <a:xfrm>
            <a:off x="138350" y="1504550"/>
            <a:ext cx="10428000" cy="164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600">
                <a:solidFill>
                  <a:schemeClr val="dk1"/>
                </a:solidFill>
              </a:rPr>
              <a:t>Forests are a collection of decision trees</a:t>
            </a:r>
            <a:r>
              <a:rPr lang="en-US" sz="2600">
                <a:solidFill>
                  <a:schemeClr val="dk1"/>
                </a:solidFill>
              </a:rPr>
              <a:t> = an ensemble learner</a:t>
            </a:r>
            <a:endParaRPr sz="2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45" name="Google Shape;145;p18"/>
          <p:cNvSpPr txBox="1"/>
          <p:nvPr/>
        </p:nvSpPr>
        <p:spPr>
          <a:xfrm>
            <a:off x="397800" y="4132525"/>
            <a:ext cx="11396400" cy="189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</a:rPr>
              <a:t>A non-parametric supervised method that 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</a:rPr>
              <a:t>uses segmentation/stratification of data for prediction</a:t>
            </a:r>
            <a:r>
              <a:rPr lang="en-US" sz="2400">
                <a:solidFill>
                  <a:schemeClr val="dk1"/>
                </a:solidFill>
              </a:rPr>
              <a:t>, 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>
                <a:solidFill>
                  <a:schemeClr val="dk1"/>
                </a:solidFill>
              </a:rPr>
              <a:t>where each split</a:t>
            </a:r>
            <a:r>
              <a:rPr b="1" lang="en-US" sz="2400">
                <a:solidFill>
                  <a:schemeClr val="dk1"/>
                </a:solidFill>
              </a:rPr>
              <a:t> </a:t>
            </a:r>
            <a:r>
              <a:rPr lang="en-US" sz="2400">
                <a:solidFill>
                  <a:schemeClr val="dk1"/>
                </a:solidFill>
              </a:rPr>
              <a:t>is a </a:t>
            </a:r>
            <a:r>
              <a:rPr b="1" lang="en-US" sz="2400">
                <a:solidFill>
                  <a:schemeClr val="dk1"/>
                </a:solidFill>
              </a:rPr>
              <a:t>rule-based decision</a:t>
            </a:r>
            <a:r>
              <a:rPr lang="en-US" sz="2400">
                <a:solidFill>
                  <a:schemeClr val="dk1"/>
                </a:solidFill>
              </a:rPr>
              <a:t>.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146" name="Google Shape;146;p18"/>
          <p:cNvSpPr/>
          <p:nvPr/>
        </p:nvSpPr>
        <p:spPr>
          <a:xfrm>
            <a:off x="-329146" y="2648800"/>
            <a:ext cx="13215900" cy="1377600"/>
          </a:xfrm>
          <a:prstGeom prst="rect">
            <a:avLst/>
          </a:prstGeom>
          <a:solidFill>
            <a:srgbClr val="0B3041">
              <a:alpha val="6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18"/>
          <p:cNvSpPr txBox="1"/>
          <p:nvPr>
            <p:ph type="ctrTitle"/>
          </p:nvPr>
        </p:nvSpPr>
        <p:spPr>
          <a:xfrm>
            <a:off x="212274" y="2763100"/>
            <a:ext cx="5005800" cy="1122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Play"/>
              <a:buNone/>
            </a:pPr>
            <a:r>
              <a:rPr lang="en-US">
                <a:solidFill>
                  <a:schemeClr val="lt1"/>
                </a:solidFill>
              </a:rPr>
              <a:t>Decision trees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9"/>
          <p:cNvSpPr/>
          <p:nvPr/>
        </p:nvSpPr>
        <p:spPr>
          <a:xfrm>
            <a:off x="-683025" y="5878925"/>
            <a:ext cx="13215900" cy="1122600"/>
          </a:xfrm>
          <a:prstGeom prst="rect">
            <a:avLst/>
          </a:prstGeom>
          <a:solidFill>
            <a:srgbClr val="0B3041">
              <a:alpha val="6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19"/>
          <p:cNvSpPr/>
          <p:nvPr/>
        </p:nvSpPr>
        <p:spPr>
          <a:xfrm>
            <a:off x="-541421" y="-114300"/>
            <a:ext cx="13215900" cy="1377600"/>
          </a:xfrm>
          <a:prstGeom prst="rect">
            <a:avLst/>
          </a:prstGeom>
          <a:solidFill>
            <a:srgbClr val="0B3041">
              <a:alpha val="6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19"/>
          <p:cNvSpPr txBox="1"/>
          <p:nvPr>
            <p:ph type="ctrTitle"/>
          </p:nvPr>
        </p:nvSpPr>
        <p:spPr>
          <a:xfrm>
            <a:off x="-1" y="0"/>
            <a:ext cx="5005800" cy="1122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Play"/>
              <a:buNone/>
            </a:pPr>
            <a:r>
              <a:rPr lang="en-US">
                <a:solidFill>
                  <a:schemeClr val="lt1"/>
                </a:solidFill>
              </a:rPr>
              <a:t>Decision trees</a:t>
            </a:r>
            <a:endParaRPr/>
          </a:p>
        </p:txBody>
      </p:sp>
      <p:sp>
        <p:nvSpPr>
          <p:cNvPr id="155" name="Google Shape;155;p19"/>
          <p:cNvSpPr txBox="1"/>
          <p:nvPr/>
        </p:nvSpPr>
        <p:spPr>
          <a:xfrm>
            <a:off x="155800" y="1452675"/>
            <a:ext cx="11396400" cy="189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</a:rPr>
              <a:t>A non-parametric supervised method that 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</a:rPr>
              <a:t>uses segmentation/stratification of data for prediction</a:t>
            </a:r>
            <a:r>
              <a:rPr lang="en-US" sz="2400">
                <a:solidFill>
                  <a:schemeClr val="dk1"/>
                </a:solidFill>
              </a:rPr>
              <a:t>, 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>
                <a:solidFill>
                  <a:schemeClr val="dk1"/>
                </a:solidFill>
              </a:rPr>
              <a:t>where each split</a:t>
            </a:r>
            <a:r>
              <a:rPr b="1" lang="en-US" sz="2400">
                <a:solidFill>
                  <a:schemeClr val="dk1"/>
                </a:solidFill>
              </a:rPr>
              <a:t> </a:t>
            </a:r>
            <a:r>
              <a:rPr lang="en-US" sz="2400">
                <a:solidFill>
                  <a:schemeClr val="dk1"/>
                </a:solidFill>
              </a:rPr>
              <a:t>is a </a:t>
            </a:r>
            <a:r>
              <a:rPr b="1" lang="en-US" sz="2400">
                <a:solidFill>
                  <a:schemeClr val="dk1"/>
                </a:solidFill>
              </a:rPr>
              <a:t>rule-based decision</a:t>
            </a:r>
            <a:r>
              <a:rPr lang="en-US" sz="2400">
                <a:solidFill>
                  <a:schemeClr val="dk1"/>
                </a:solidFill>
              </a:rPr>
              <a:t>.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156" name="Google Shape;156;p19"/>
          <p:cNvSpPr txBox="1"/>
          <p:nvPr/>
        </p:nvSpPr>
        <p:spPr>
          <a:xfrm>
            <a:off x="155800" y="5878925"/>
            <a:ext cx="11396400" cy="130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900">
                <a:solidFill>
                  <a:schemeClr val="lt1"/>
                </a:solidFill>
              </a:rPr>
              <a:t>The </a:t>
            </a:r>
            <a:r>
              <a:rPr b="1" lang="en-US" sz="1900">
                <a:solidFill>
                  <a:schemeClr val="lt1"/>
                </a:solidFill>
              </a:rPr>
              <a:t>goal </a:t>
            </a:r>
            <a:r>
              <a:rPr lang="en-US" sz="1900">
                <a:solidFill>
                  <a:schemeClr val="lt1"/>
                </a:solidFill>
              </a:rPr>
              <a:t>is to split data into </a:t>
            </a:r>
            <a:r>
              <a:rPr b="1" lang="en-US" sz="1900">
                <a:solidFill>
                  <a:schemeClr val="lt1"/>
                </a:solidFill>
              </a:rPr>
              <a:t>homogenous</a:t>
            </a:r>
            <a:r>
              <a:rPr lang="en-US" sz="1900">
                <a:solidFill>
                  <a:schemeClr val="lt1"/>
                </a:solidFill>
              </a:rPr>
              <a:t> groups</a:t>
            </a:r>
            <a:endParaRPr sz="19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900">
                <a:solidFill>
                  <a:schemeClr val="lt1"/>
                </a:solidFill>
              </a:rPr>
              <a:t>i.e. what is the value of X that allows me to split the data into two groups so I can predict the average Y </a:t>
            </a:r>
            <a:endParaRPr sz="19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900">
              <a:solidFill>
                <a:schemeClr val="lt1"/>
              </a:solidFill>
            </a:endParaRPr>
          </a:p>
        </p:txBody>
      </p:sp>
      <p:pic>
        <p:nvPicPr>
          <p:cNvPr id="157" name="Google Shape;15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43425" y="2393225"/>
            <a:ext cx="5658250" cy="3316899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19"/>
          <p:cNvSpPr txBox="1"/>
          <p:nvPr/>
        </p:nvSpPr>
        <p:spPr>
          <a:xfrm>
            <a:off x="2625575" y="3997600"/>
            <a:ext cx="113964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>
                <a:solidFill>
                  <a:schemeClr val="dk1"/>
                </a:solidFill>
              </a:rPr>
              <a:t>Who survived titanic?</a:t>
            </a:r>
            <a:endParaRPr b="1" sz="32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0"/>
          <p:cNvSpPr/>
          <p:nvPr/>
        </p:nvSpPr>
        <p:spPr>
          <a:xfrm>
            <a:off x="-683025" y="5878925"/>
            <a:ext cx="13215900" cy="1122600"/>
          </a:xfrm>
          <a:prstGeom prst="rect">
            <a:avLst/>
          </a:prstGeom>
          <a:solidFill>
            <a:srgbClr val="0B3041">
              <a:alpha val="6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20"/>
          <p:cNvSpPr/>
          <p:nvPr/>
        </p:nvSpPr>
        <p:spPr>
          <a:xfrm>
            <a:off x="-541421" y="-114300"/>
            <a:ext cx="13215900" cy="1377600"/>
          </a:xfrm>
          <a:prstGeom prst="rect">
            <a:avLst/>
          </a:prstGeom>
          <a:solidFill>
            <a:srgbClr val="0B3041">
              <a:alpha val="6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20"/>
          <p:cNvSpPr txBox="1"/>
          <p:nvPr>
            <p:ph type="ctrTitle"/>
          </p:nvPr>
        </p:nvSpPr>
        <p:spPr>
          <a:xfrm>
            <a:off x="-1" y="0"/>
            <a:ext cx="5005800" cy="1122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Play"/>
              <a:buNone/>
            </a:pPr>
            <a:r>
              <a:rPr lang="en-US">
                <a:solidFill>
                  <a:schemeClr val="lt1"/>
                </a:solidFill>
              </a:rPr>
              <a:t>Decision trees</a:t>
            </a:r>
            <a:endParaRPr/>
          </a:p>
        </p:txBody>
      </p:sp>
      <p:sp>
        <p:nvSpPr>
          <p:cNvPr id="166" name="Google Shape;166;p20"/>
          <p:cNvSpPr txBox="1"/>
          <p:nvPr/>
        </p:nvSpPr>
        <p:spPr>
          <a:xfrm>
            <a:off x="155800" y="5878925"/>
            <a:ext cx="11396400" cy="130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chemeClr val="lt1"/>
                </a:solidFill>
              </a:rPr>
              <a:t>The </a:t>
            </a:r>
            <a:r>
              <a:rPr b="1" lang="en-US" sz="1900">
                <a:solidFill>
                  <a:schemeClr val="lt1"/>
                </a:solidFill>
              </a:rPr>
              <a:t>goal </a:t>
            </a:r>
            <a:r>
              <a:rPr lang="en-US" sz="1900">
                <a:solidFill>
                  <a:schemeClr val="lt1"/>
                </a:solidFill>
              </a:rPr>
              <a:t>is to split data into </a:t>
            </a:r>
            <a:r>
              <a:rPr b="1" lang="en-US" sz="1900">
                <a:solidFill>
                  <a:schemeClr val="lt1"/>
                </a:solidFill>
              </a:rPr>
              <a:t>homogenous</a:t>
            </a:r>
            <a:r>
              <a:rPr lang="en-US" sz="1900">
                <a:solidFill>
                  <a:schemeClr val="lt1"/>
                </a:solidFill>
              </a:rPr>
              <a:t> groups = </a:t>
            </a:r>
            <a:r>
              <a:rPr b="1" lang="en-US" sz="1900">
                <a:solidFill>
                  <a:schemeClr val="lt1"/>
                </a:solidFill>
              </a:rPr>
              <a:t>recursive binary splitting (top-down)</a:t>
            </a:r>
            <a:endParaRPr b="1" sz="19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chemeClr val="lt1"/>
                </a:solidFill>
              </a:rPr>
              <a:t>i.e. what is the value of X that allows me to split the data into two groups so I can predict the average Y </a:t>
            </a:r>
            <a:endParaRPr sz="19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900">
              <a:solidFill>
                <a:schemeClr val="lt1"/>
              </a:solidFill>
            </a:endParaRPr>
          </a:p>
        </p:txBody>
      </p:sp>
      <p:pic>
        <p:nvPicPr>
          <p:cNvPr id="167" name="Google Shape;16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2925" y="1464038"/>
            <a:ext cx="11887200" cy="4073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1"/>
          <p:cNvSpPr/>
          <p:nvPr/>
        </p:nvSpPr>
        <p:spPr>
          <a:xfrm>
            <a:off x="-541421" y="-114300"/>
            <a:ext cx="13215900" cy="1377600"/>
          </a:xfrm>
          <a:prstGeom prst="rect">
            <a:avLst/>
          </a:prstGeom>
          <a:solidFill>
            <a:srgbClr val="0B3041">
              <a:alpha val="6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21"/>
          <p:cNvSpPr txBox="1"/>
          <p:nvPr>
            <p:ph type="ctrTitle"/>
          </p:nvPr>
        </p:nvSpPr>
        <p:spPr>
          <a:xfrm>
            <a:off x="0" y="0"/>
            <a:ext cx="3960300" cy="1122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lay"/>
              <a:buNone/>
            </a:pPr>
            <a:r>
              <a:rPr lang="en-US">
                <a:solidFill>
                  <a:schemeClr val="lt1"/>
                </a:solidFill>
              </a:rPr>
              <a:t>Anatomy</a:t>
            </a:r>
            <a:endParaRPr/>
          </a:p>
        </p:txBody>
      </p:sp>
      <p:pic>
        <p:nvPicPr>
          <p:cNvPr id="174" name="Google Shape;174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58900" y="1719425"/>
            <a:ext cx="8933102" cy="5024876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21"/>
          <p:cNvSpPr txBox="1"/>
          <p:nvPr/>
        </p:nvSpPr>
        <p:spPr>
          <a:xfrm>
            <a:off x="172925" y="1487250"/>
            <a:ext cx="5914500" cy="24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</a:rPr>
              <a:t>Decision tree </a:t>
            </a:r>
            <a:r>
              <a:rPr b="1" lang="en-US" sz="2400">
                <a:solidFill>
                  <a:schemeClr val="dk1"/>
                </a:solidFill>
              </a:rPr>
              <a:t>flexibility</a:t>
            </a:r>
            <a:r>
              <a:rPr lang="en-US" sz="2400">
                <a:solidFill>
                  <a:schemeClr val="dk1"/>
                </a:solidFill>
              </a:rPr>
              <a:t> is based on: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</a:endParaRPr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-US" sz="2400">
                <a:solidFill>
                  <a:schemeClr val="dk1"/>
                </a:solidFill>
              </a:rPr>
              <a:t>its depth</a:t>
            </a:r>
            <a:endParaRPr sz="2400">
              <a:solidFill>
                <a:schemeClr val="dk1"/>
              </a:solidFill>
            </a:endParaRPr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-US" sz="2400">
                <a:solidFill>
                  <a:schemeClr val="dk1"/>
                </a:solidFill>
              </a:rPr>
              <a:t>size of the leaves</a:t>
            </a:r>
            <a:endParaRPr sz="2400">
              <a:solidFill>
                <a:schemeClr val="dk1"/>
              </a:solidFill>
            </a:endParaRPr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-US" sz="2400">
                <a:solidFill>
                  <a:schemeClr val="dk1"/>
                </a:solidFill>
              </a:rPr>
              <a:t>complexity (cp)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176" name="Google Shape;176;p21"/>
          <p:cNvSpPr txBox="1"/>
          <p:nvPr/>
        </p:nvSpPr>
        <p:spPr>
          <a:xfrm>
            <a:off x="172925" y="5759088"/>
            <a:ext cx="59145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</a:rPr>
              <a:t>Adjusting the branches/leaf =</a:t>
            </a:r>
            <a:r>
              <a:rPr b="1" lang="en-US" sz="2400">
                <a:solidFill>
                  <a:schemeClr val="dk1"/>
                </a:solidFill>
              </a:rPr>
              <a:t> pruning</a:t>
            </a:r>
            <a:endParaRPr b="1"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177" name="Google Shape;177;p21"/>
          <p:cNvSpPr txBox="1"/>
          <p:nvPr/>
        </p:nvSpPr>
        <p:spPr>
          <a:xfrm>
            <a:off x="10255075" y="6119100"/>
            <a:ext cx="19902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</a:rPr>
              <a:t>Terminal or 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</a:rPr>
              <a:t>external node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178" name="Google Shape;178;p21"/>
          <p:cNvSpPr txBox="1"/>
          <p:nvPr/>
        </p:nvSpPr>
        <p:spPr>
          <a:xfrm>
            <a:off x="10089075" y="2967375"/>
            <a:ext cx="1990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</a:rPr>
              <a:t>Internal node</a:t>
            </a:r>
            <a:endParaRPr sz="1800">
              <a:solidFill>
                <a:schemeClr val="dk1"/>
              </a:solidFill>
            </a:endParaRPr>
          </a:p>
        </p:txBody>
      </p:sp>
      <p:pic>
        <p:nvPicPr>
          <p:cNvPr id="179" name="Google Shape;179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800000">
            <a:off x="9968600" y="0"/>
            <a:ext cx="2231150" cy="2231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2"/>
          <p:cNvSpPr/>
          <p:nvPr/>
        </p:nvSpPr>
        <p:spPr>
          <a:xfrm>
            <a:off x="-541421" y="-114300"/>
            <a:ext cx="13215900" cy="1377600"/>
          </a:xfrm>
          <a:prstGeom prst="rect">
            <a:avLst/>
          </a:prstGeom>
          <a:solidFill>
            <a:srgbClr val="0B3041">
              <a:alpha val="6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22"/>
          <p:cNvSpPr txBox="1"/>
          <p:nvPr>
            <p:ph type="ctrTitle"/>
          </p:nvPr>
        </p:nvSpPr>
        <p:spPr>
          <a:xfrm>
            <a:off x="0" y="0"/>
            <a:ext cx="5551200" cy="1122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lay"/>
              <a:buNone/>
            </a:pPr>
            <a:r>
              <a:rPr lang="en-US">
                <a:solidFill>
                  <a:schemeClr val="lt1"/>
                </a:solidFill>
              </a:rPr>
              <a:t>Random forest</a:t>
            </a:r>
            <a:endParaRPr/>
          </a:p>
        </p:txBody>
      </p:sp>
      <p:pic>
        <p:nvPicPr>
          <p:cNvPr id="186" name="Google Shape;186;p22"/>
          <p:cNvPicPr preferRelativeResize="0"/>
          <p:nvPr/>
        </p:nvPicPr>
        <p:blipFill>
          <a:blip r:embed="rId3">
            <a:alphaModFix amt="30000"/>
          </a:blip>
          <a:stretch>
            <a:fillRect/>
          </a:stretch>
        </p:blipFill>
        <p:spPr>
          <a:xfrm>
            <a:off x="393850" y="2203121"/>
            <a:ext cx="10493976" cy="1788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22"/>
          <p:cNvPicPr preferRelativeResize="0"/>
          <p:nvPr/>
        </p:nvPicPr>
        <p:blipFill>
          <a:blip r:embed="rId4">
            <a:alphaModFix amt="30000"/>
          </a:blip>
          <a:stretch>
            <a:fillRect/>
          </a:stretch>
        </p:blipFill>
        <p:spPr>
          <a:xfrm>
            <a:off x="761056" y="5133825"/>
            <a:ext cx="10126768" cy="1645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22"/>
          <p:cNvSpPr txBox="1"/>
          <p:nvPr/>
        </p:nvSpPr>
        <p:spPr>
          <a:xfrm>
            <a:off x="138350" y="1504550"/>
            <a:ext cx="10428000" cy="164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600">
                <a:solidFill>
                  <a:schemeClr val="dk1"/>
                </a:solidFill>
              </a:rPr>
              <a:t>Forests are a collection of decision trees</a:t>
            </a:r>
            <a:r>
              <a:rPr lang="en-US" sz="2600">
                <a:solidFill>
                  <a:schemeClr val="dk1"/>
                </a:solidFill>
              </a:rPr>
              <a:t> = an ensemble learner</a:t>
            </a:r>
            <a:endParaRPr sz="2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89" name="Google Shape;189;p22"/>
          <p:cNvSpPr txBox="1"/>
          <p:nvPr/>
        </p:nvSpPr>
        <p:spPr>
          <a:xfrm>
            <a:off x="-121050" y="4288800"/>
            <a:ext cx="12434100" cy="148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300">
                <a:solidFill>
                  <a:schemeClr val="dk1"/>
                </a:solidFill>
              </a:rPr>
              <a:t>Random Forests </a:t>
            </a:r>
            <a:r>
              <a:rPr lang="en-US" sz="2300">
                <a:solidFill>
                  <a:schemeClr val="dk1"/>
                </a:solidFill>
              </a:rPr>
              <a:t>are a collection of decision trees that have </a:t>
            </a:r>
            <a:r>
              <a:rPr b="1" lang="en-US" sz="2300">
                <a:solidFill>
                  <a:schemeClr val="dk1"/>
                </a:solidFill>
              </a:rPr>
              <a:t>forced different perspectives</a:t>
            </a:r>
            <a:endParaRPr b="1" sz="23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dk1"/>
              </a:solidFill>
            </a:endParaRPr>
          </a:p>
        </p:txBody>
      </p:sp>
      <p:sp>
        <p:nvSpPr>
          <p:cNvPr id="190" name="Google Shape;190;p22"/>
          <p:cNvSpPr txBox="1"/>
          <p:nvPr/>
        </p:nvSpPr>
        <p:spPr>
          <a:xfrm>
            <a:off x="886325" y="4746750"/>
            <a:ext cx="109314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300">
                <a:solidFill>
                  <a:srgbClr val="741B47"/>
                </a:solidFill>
              </a:rPr>
              <a:t>we could say it creates a bootstrapped sample of the data in each split</a:t>
            </a:r>
            <a:endParaRPr b="1" sz="2300">
              <a:solidFill>
                <a:srgbClr val="741B47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3"/>
          <p:cNvSpPr/>
          <p:nvPr/>
        </p:nvSpPr>
        <p:spPr>
          <a:xfrm>
            <a:off x="-541421" y="-114300"/>
            <a:ext cx="13215900" cy="1377600"/>
          </a:xfrm>
          <a:prstGeom prst="rect">
            <a:avLst/>
          </a:prstGeom>
          <a:solidFill>
            <a:srgbClr val="0B3041">
              <a:alpha val="6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23"/>
          <p:cNvSpPr txBox="1"/>
          <p:nvPr>
            <p:ph type="ctrTitle"/>
          </p:nvPr>
        </p:nvSpPr>
        <p:spPr>
          <a:xfrm>
            <a:off x="0" y="0"/>
            <a:ext cx="8106000" cy="1122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lay"/>
              <a:buNone/>
            </a:pPr>
            <a:r>
              <a:rPr lang="en-US">
                <a:solidFill>
                  <a:schemeClr val="lt1"/>
                </a:solidFill>
              </a:rPr>
              <a:t>Feature importance</a:t>
            </a:r>
            <a:endParaRPr/>
          </a:p>
        </p:txBody>
      </p:sp>
      <p:pic>
        <p:nvPicPr>
          <p:cNvPr id="197" name="Google Shape;197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7250" y="5054575"/>
            <a:ext cx="2668250" cy="1564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61875" y="5054575"/>
            <a:ext cx="2668250" cy="1564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066750" y="5054575"/>
            <a:ext cx="2668250" cy="1564150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23"/>
          <p:cNvSpPr txBox="1"/>
          <p:nvPr/>
        </p:nvSpPr>
        <p:spPr>
          <a:xfrm>
            <a:off x="1232675" y="4323475"/>
            <a:ext cx="104280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chemeClr val="dk1"/>
                </a:solidFill>
              </a:rPr>
              <a:t>1st</a:t>
            </a:r>
            <a:endParaRPr sz="2100">
              <a:solidFill>
                <a:schemeClr val="dk1"/>
              </a:solidFill>
            </a:endParaRPr>
          </a:p>
        </p:txBody>
      </p:sp>
      <p:sp>
        <p:nvSpPr>
          <p:cNvPr id="201" name="Google Shape;201;p23"/>
          <p:cNvSpPr txBox="1"/>
          <p:nvPr/>
        </p:nvSpPr>
        <p:spPr>
          <a:xfrm>
            <a:off x="7620375" y="5424625"/>
            <a:ext cx="104280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00">
                <a:solidFill>
                  <a:schemeClr val="dk1"/>
                </a:solidFill>
              </a:rPr>
              <a:t>…..</a:t>
            </a:r>
            <a:endParaRPr b="1" sz="2600">
              <a:solidFill>
                <a:schemeClr val="dk1"/>
              </a:solidFill>
            </a:endParaRPr>
          </a:p>
        </p:txBody>
      </p:sp>
      <p:sp>
        <p:nvSpPr>
          <p:cNvPr id="202" name="Google Shape;202;p23"/>
          <p:cNvSpPr txBox="1"/>
          <p:nvPr/>
        </p:nvSpPr>
        <p:spPr>
          <a:xfrm>
            <a:off x="3547525" y="5577025"/>
            <a:ext cx="104280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00">
                <a:solidFill>
                  <a:schemeClr val="dk1"/>
                </a:solidFill>
              </a:rPr>
              <a:t>…..</a:t>
            </a:r>
            <a:endParaRPr b="1" sz="2600">
              <a:solidFill>
                <a:schemeClr val="dk1"/>
              </a:solidFill>
            </a:endParaRPr>
          </a:p>
        </p:txBody>
      </p:sp>
      <p:sp>
        <p:nvSpPr>
          <p:cNvPr id="203" name="Google Shape;203;p23"/>
          <p:cNvSpPr txBox="1"/>
          <p:nvPr/>
        </p:nvSpPr>
        <p:spPr>
          <a:xfrm>
            <a:off x="5457925" y="4323475"/>
            <a:ext cx="104280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chemeClr val="dk1"/>
                </a:solidFill>
              </a:rPr>
              <a:t>2nd</a:t>
            </a:r>
            <a:endParaRPr sz="2100">
              <a:solidFill>
                <a:schemeClr val="dk1"/>
              </a:solidFill>
            </a:endParaRPr>
          </a:p>
        </p:txBody>
      </p:sp>
      <p:sp>
        <p:nvSpPr>
          <p:cNvPr id="204" name="Google Shape;204;p23"/>
          <p:cNvSpPr txBox="1"/>
          <p:nvPr/>
        </p:nvSpPr>
        <p:spPr>
          <a:xfrm>
            <a:off x="9908700" y="4449350"/>
            <a:ext cx="104280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chemeClr val="dk1"/>
                </a:solidFill>
              </a:rPr>
              <a:t>n-th</a:t>
            </a:r>
            <a:endParaRPr sz="2100">
              <a:solidFill>
                <a:schemeClr val="dk1"/>
              </a:solidFill>
            </a:endParaRPr>
          </a:p>
        </p:txBody>
      </p:sp>
      <p:sp>
        <p:nvSpPr>
          <p:cNvPr id="205" name="Google Shape;205;p23"/>
          <p:cNvSpPr txBox="1"/>
          <p:nvPr/>
        </p:nvSpPr>
        <p:spPr>
          <a:xfrm>
            <a:off x="371375" y="1525650"/>
            <a:ext cx="10639800" cy="19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/>
              <a:t>A </a:t>
            </a:r>
            <a:r>
              <a:rPr lang="en-US" sz="1900"/>
              <a:t>measure of </a:t>
            </a:r>
            <a:r>
              <a:rPr b="1" lang="en-US" sz="1900"/>
              <a:t>how much each feature contributes to the model’s prediction accuracy</a:t>
            </a:r>
            <a:r>
              <a:rPr lang="en-US" sz="1900"/>
              <a:t>. Almost like looking at </a:t>
            </a:r>
            <a:r>
              <a:rPr lang="en-US" sz="1900"/>
              <a:t>the</a:t>
            </a:r>
            <a:r>
              <a:rPr lang="en-US" sz="1900"/>
              <a:t> regression coefficients.</a:t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AutoNum type="arabicParenR"/>
            </a:pPr>
            <a:r>
              <a:rPr lang="en-US" sz="1900"/>
              <a:t>Rank which feature appears at which split in each tree</a:t>
            </a:r>
            <a:endParaRPr sz="19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AutoNum type="arabicParenR"/>
            </a:pPr>
            <a:r>
              <a:rPr lang="en-US" sz="1900"/>
              <a:t>Summarise the ranking</a:t>
            </a:r>
            <a:endParaRPr sz="19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4"/>
          <p:cNvSpPr/>
          <p:nvPr/>
        </p:nvSpPr>
        <p:spPr>
          <a:xfrm>
            <a:off x="-541421" y="-114300"/>
            <a:ext cx="13215900" cy="1377600"/>
          </a:xfrm>
          <a:prstGeom prst="rect">
            <a:avLst/>
          </a:prstGeom>
          <a:solidFill>
            <a:srgbClr val="0B3041">
              <a:alpha val="6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24"/>
          <p:cNvSpPr txBox="1"/>
          <p:nvPr>
            <p:ph type="ctrTitle"/>
          </p:nvPr>
        </p:nvSpPr>
        <p:spPr>
          <a:xfrm>
            <a:off x="0" y="0"/>
            <a:ext cx="5551200" cy="1122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lay"/>
              <a:buNone/>
            </a:pPr>
            <a:r>
              <a:rPr lang="en-US">
                <a:solidFill>
                  <a:schemeClr val="lt1"/>
                </a:solidFill>
              </a:rPr>
              <a:t>Random forest</a:t>
            </a:r>
            <a:endParaRPr/>
          </a:p>
        </p:txBody>
      </p:sp>
      <p:sp>
        <p:nvSpPr>
          <p:cNvPr id="212" name="Google Shape;212;p24"/>
          <p:cNvSpPr txBox="1"/>
          <p:nvPr/>
        </p:nvSpPr>
        <p:spPr>
          <a:xfrm>
            <a:off x="271000" y="1690250"/>
            <a:ext cx="10428000" cy="258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00">
                <a:solidFill>
                  <a:schemeClr val="dk1"/>
                </a:solidFill>
              </a:rPr>
              <a:t>Pros</a:t>
            </a:r>
            <a:endParaRPr b="1" sz="2600">
              <a:solidFill>
                <a:schemeClr val="dk1"/>
              </a:solidFill>
            </a:endParaRPr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Char char="●"/>
            </a:pPr>
            <a:r>
              <a:rPr lang="en-US" sz="2600">
                <a:solidFill>
                  <a:schemeClr val="dk1"/>
                </a:solidFill>
              </a:rPr>
              <a:t>Does no require pre-processing</a:t>
            </a:r>
            <a:endParaRPr sz="2600">
              <a:solidFill>
                <a:schemeClr val="dk1"/>
              </a:solidFill>
            </a:endParaRPr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Char char="●"/>
            </a:pPr>
            <a:r>
              <a:rPr lang="en-US" sz="2600">
                <a:solidFill>
                  <a:schemeClr val="dk1"/>
                </a:solidFill>
              </a:rPr>
              <a:t>handles non-linearities well</a:t>
            </a:r>
            <a:endParaRPr sz="2600">
              <a:solidFill>
                <a:schemeClr val="dk1"/>
              </a:solidFill>
            </a:endParaRPr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Char char="●"/>
            </a:pPr>
            <a:r>
              <a:rPr lang="en-US" sz="2600">
                <a:solidFill>
                  <a:schemeClr val="dk1"/>
                </a:solidFill>
              </a:rPr>
              <a:t>Very interpretable</a:t>
            </a:r>
            <a:endParaRPr sz="2600">
              <a:solidFill>
                <a:schemeClr val="dk1"/>
              </a:solidFill>
            </a:endParaRPr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Char char="●"/>
            </a:pPr>
            <a:r>
              <a:rPr lang="en-US" sz="2600">
                <a:solidFill>
                  <a:schemeClr val="dk1"/>
                </a:solidFill>
              </a:rPr>
              <a:t>RF are robust and can handle outliers and data changes</a:t>
            </a:r>
            <a:endParaRPr sz="2600">
              <a:solidFill>
                <a:schemeClr val="dk1"/>
              </a:solidFill>
            </a:endParaRPr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Char char="●"/>
            </a:pPr>
            <a:r>
              <a:rPr lang="en-US" sz="2600">
                <a:solidFill>
                  <a:schemeClr val="dk1"/>
                </a:solidFill>
              </a:rPr>
              <a:t>Very good resource-to-value trade-off</a:t>
            </a:r>
            <a:endParaRPr sz="2600">
              <a:solidFill>
                <a:schemeClr val="dk1"/>
              </a:solidFill>
            </a:endParaRPr>
          </a:p>
        </p:txBody>
      </p:sp>
      <p:sp>
        <p:nvSpPr>
          <p:cNvPr id="213" name="Google Shape;213;p24"/>
          <p:cNvSpPr txBox="1"/>
          <p:nvPr/>
        </p:nvSpPr>
        <p:spPr>
          <a:xfrm>
            <a:off x="343800" y="4310225"/>
            <a:ext cx="10428000" cy="178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00">
                <a:solidFill>
                  <a:schemeClr val="dk1"/>
                </a:solidFill>
              </a:rPr>
              <a:t>Cons</a:t>
            </a:r>
            <a:endParaRPr b="1" sz="2600">
              <a:solidFill>
                <a:schemeClr val="dk1"/>
              </a:solidFill>
            </a:endParaRPr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Char char="●"/>
            </a:pPr>
            <a:r>
              <a:rPr lang="en-US" sz="2600">
                <a:solidFill>
                  <a:schemeClr val="dk1"/>
                </a:solidFill>
              </a:rPr>
              <a:t>Individual trees are </a:t>
            </a:r>
            <a:r>
              <a:rPr lang="en-US" sz="2600">
                <a:solidFill>
                  <a:schemeClr val="dk1"/>
                </a:solidFill>
              </a:rPr>
              <a:t>susceptible</a:t>
            </a:r>
            <a:r>
              <a:rPr lang="en-US" sz="2600">
                <a:solidFill>
                  <a:schemeClr val="dk1"/>
                </a:solidFill>
              </a:rPr>
              <a:t> to </a:t>
            </a:r>
            <a:r>
              <a:rPr lang="en-US" sz="2600">
                <a:solidFill>
                  <a:schemeClr val="dk1"/>
                </a:solidFill>
              </a:rPr>
              <a:t>changes</a:t>
            </a:r>
            <a:r>
              <a:rPr lang="en-US" sz="2600">
                <a:solidFill>
                  <a:schemeClr val="dk1"/>
                </a:solidFill>
              </a:rPr>
              <a:t> and not robust</a:t>
            </a:r>
            <a:endParaRPr sz="2600">
              <a:solidFill>
                <a:schemeClr val="dk1"/>
              </a:solidFill>
            </a:endParaRPr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Char char="●"/>
            </a:pPr>
            <a:r>
              <a:rPr lang="en-US" sz="2600">
                <a:solidFill>
                  <a:schemeClr val="dk1"/>
                </a:solidFill>
              </a:rPr>
              <a:t>Interpretability</a:t>
            </a:r>
            <a:r>
              <a:rPr lang="en-US" sz="2600">
                <a:solidFill>
                  <a:schemeClr val="dk1"/>
                </a:solidFill>
              </a:rPr>
              <a:t> lowers with complexity</a:t>
            </a:r>
            <a:endParaRPr sz="2600">
              <a:solidFill>
                <a:schemeClr val="dk1"/>
              </a:solidFill>
            </a:endParaRPr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Char char="●"/>
            </a:pPr>
            <a:r>
              <a:rPr lang="en-US" sz="2600">
                <a:solidFill>
                  <a:schemeClr val="dk1"/>
                </a:solidFill>
              </a:rPr>
              <a:t>Can have a high memory usage</a:t>
            </a:r>
            <a:endParaRPr sz="26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5"/>
          <p:cNvSpPr/>
          <p:nvPr/>
        </p:nvSpPr>
        <p:spPr>
          <a:xfrm>
            <a:off x="-541421" y="-114300"/>
            <a:ext cx="13215900" cy="1377600"/>
          </a:xfrm>
          <a:prstGeom prst="rect">
            <a:avLst/>
          </a:prstGeom>
          <a:solidFill>
            <a:srgbClr val="0B3041">
              <a:alpha val="6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25"/>
          <p:cNvSpPr txBox="1"/>
          <p:nvPr>
            <p:ph type="ctrTitle"/>
          </p:nvPr>
        </p:nvSpPr>
        <p:spPr>
          <a:xfrm>
            <a:off x="0" y="0"/>
            <a:ext cx="5496600" cy="1122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lay"/>
              <a:buNone/>
            </a:pPr>
            <a:r>
              <a:rPr lang="en-US">
                <a:solidFill>
                  <a:schemeClr val="lt1"/>
                </a:solidFill>
              </a:rPr>
              <a:t>Summary</a:t>
            </a:r>
            <a:endParaRPr/>
          </a:p>
        </p:txBody>
      </p:sp>
      <p:sp>
        <p:nvSpPr>
          <p:cNvPr id="220" name="Google Shape;220;p25"/>
          <p:cNvSpPr txBox="1"/>
          <p:nvPr/>
        </p:nvSpPr>
        <p:spPr>
          <a:xfrm>
            <a:off x="416725" y="1666875"/>
            <a:ext cx="11608500" cy="535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</a:pPr>
            <a:r>
              <a:rPr lang="en-US" sz="2800">
                <a:solidFill>
                  <a:schemeClr val="dk1"/>
                </a:solidFill>
              </a:rPr>
              <a:t>Ensembles</a:t>
            </a:r>
            <a:r>
              <a:rPr lang="en-US" sz="2800">
                <a:solidFill>
                  <a:schemeClr val="dk1"/>
                </a:solidFill>
              </a:rPr>
              <a:t> utilize collection of models to arrive to better outcome</a:t>
            </a:r>
            <a:endParaRPr sz="28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</a:pPr>
            <a:r>
              <a:rPr lang="en-US" sz="2800">
                <a:solidFill>
                  <a:schemeClr val="dk1"/>
                </a:solidFill>
              </a:rPr>
              <a:t>There is bagging, boosting, stacking (and voting)</a:t>
            </a:r>
            <a:endParaRPr sz="28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</a:pPr>
            <a:r>
              <a:rPr lang="en-US" sz="2800">
                <a:solidFill>
                  <a:schemeClr val="dk1"/>
                </a:solidFill>
              </a:rPr>
              <a:t>Random Forest is the most commonly used ML technique utilising bagging</a:t>
            </a:r>
            <a:endParaRPr sz="28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</a:pPr>
            <a:r>
              <a:rPr lang="en-US" sz="2800">
                <a:solidFill>
                  <a:schemeClr val="dk1"/>
                </a:solidFill>
              </a:rPr>
              <a:t>Random F</a:t>
            </a:r>
            <a:r>
              <a:rPr lang="en-US" sz="2800">
                <a:solidFill>
                  <a:schemeClr val="dk1"/>
                </a:solidFill>
              </a:rPr>
              <a:t>orest</a:t>
            </a:r>
            <a:r>
              <a:rPr lang="en-US" sz="2800">
                <a:solidFill>
                  <a:schemeClr val="dk1"/>
                </a:solidFill>
              </a:rPr>
              <a:t> consist of many Decision Trees and is </a:t>
            </a:r>
            <a:r>
              <a:rPr lang="en-US" sz="2800">
                <a:solidFill>
                  <a:schemeClr val="dk1"/>
                </a:solidFill>
              </a:rPr>
              <a:t>inspired</a:t>
            </a:r>
            <a:r>
              <a:rPr lang="en-US" sz="2800">
                <a:solidFill>
                  <a:schemeClr val="dk1"/>
                </a:solidFill>
              </a:rPr>
              <a:t> by the Wisdom of the Crowds</a:t>
            </a:r>
            <a:endParaRPr sz="28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</a:pPr>
            <a:r>
              <a:rPr lang="en-US" sz="2800">
                <a:solidFill>
                  <a:schemeClr val="dk1"/>
                </a:solidFill>
              </a:rPr>
              <a:t>Decision Tree is a recursive binary splitting algorithm</a:t>
            </a:r>
            <a:endParaRPr sz="28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6"/>
          <p:cNvSpPr txBox="1"/>
          <p:nvPr/>
        </p:nvSpPr>
        <p:spPr>
          <a:xfrm>
            <a:off x="4479533" y="3935658"/>
            <a:ext cx="6411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262626"/>
                </a:solidFill>
                <a:latin typeface="Open Sans"/>
                <a:ea typeface="Open Sans"/>
                <a:cs typeface="Open Sans"/>
                <a:sym typeface="Open Sans"/>
              </a:rPr>
              <a:t>Comprehension:</a:t>
            </a:r>
            <a:r>
              <a:rPr b="0" i="0" lang="en-US" sz="1800">
                <a:solidFill>
                  <a:srgbClr val="26262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800">
                <a:solidFill>
                  <a:srgbClr val="262626"/>
                </a:solidFill>
                <a:latin typeface="Open Sans"/>
                <a:ea typeface="Open Sans"/>
                <a:cs typeface="Open Sans"/>
                <a:sym typeface="Open Sans"/>
              </a:rPr>
              <a:t>8.4.1, 8.4.4, 8.4.10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26"/>
          <p:cNvSpPr/>
          <p:nvPr/>
        </p:nvSpPr>
        <p:spPr>
          <a:xfrm>
            <a:off x="-541421" y="-114300"/>
            <a:ext cx="13216021" cy="1377616"/>
          </a:xfrm>
          <a:prstGeom prst="rect">
            <a:avLst/>
          </a:prstGeom>
          <a:solidFill>
            <a:srgbClr val="0B3041">
              <a:alpha val="6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26"/>
          <p:cNvSpPr txBox="1"/>
          <p:nvPr>
            <p:ph type="ctrTitle"/>
          </p:nvPr>
        </p:nvSpPr>
        <p:spPr>
          <a:xfrm>
            <a:off x="-630298" y="-1950988"/>
            <a:ext cx="10875818" cy="312203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lay"/>
              <a:buNone/>
            </a:pPr>
            <a:r>
              <a:rPr lang="en-US">
                <a:solidFill>
                  <a:schemeClr val="lt1"/>
                </a:solidFill>
              </a:rPr>
              <a:t>Reading and comprehension</a:t>
            </a:r>
            <a:endParaRPr/>
          </a:p>
        </p:txBody>
      </p:sp>
      <p:sp>
        <p:nvSpPr>
          <p:cNvPr id="228" name="Google Shape;228;p26"/>
          <p:cNvSpPr txBox="1"/>
          <p:nvPr/>
        </p:nvSpPr>
        <p:spPr>
          <a:xfrm>
            <a:off x="4479533" y="2915338"/>
            <a:ext cx="641107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>
                <a:solidFill>
                  <a:srgbClr val="262626"/>
                </a:solidFill>
                <a:latin typeface="Open Sans"/>
                <a:ea typeface="Open Sans"/>
                <a:cs typeface="Open Sans"/>
                <a:sym typeface="Open Sans"/>
              </a:rPr>
              <a:t>Reading: Chapter </a:t>
            </a:r>
            <a:r>
              <a:rPr lang="en-US" sz="1800">
                <a:solidFill>
                  <a:srgbClr val="262626"/>
                </a:solidFill>
                <a:latin typeface="Open Sans"/>
                <a:ea typeface="Open Sans"/>
                <a:cs typeface="Open Sans"/>
                <a:sym typeface="Open Sans"/>
              </a:rPr>
              <a:t>8</a:t>
            </a:r>
            <a:r>
              <a:rPr b="0" i="0" lang="en-US" sz="1800">
                <a:solidFill>
                  <a:srgbClr val="262626"/>
                </a:solidFill>
                <a:latin typeface="Open Sans"/>
                <a:ea typeface="Open Sans"/>
                <a:cs typeface="Open Sans"/>
                <a:sym typeface="Open Sans"/>
              </a:rPr>
              <a:t>.1-</a:t>
            </a:r>
            <a:r>
              <a:rPr lang="en-US" sz="1800">
                <a:solidFill>
                  <a:srgbClr val="262626"/>
                </a:solidFill>
                <a:latin typeface="Open Sans"/>
                <a:ea typeface="Open Sans"/>
                <a:cs typeface="Open Sans"/>
                <a:sym typeface="Open Sans"/>
              </a:rPr>
              <a:t>8</a:t>
            </a:r>
            <a:r>
              <a:rPr b="0" i="0" lang="en-US" sz="1800">
                <a:solidFill>
                  <a:srgbClr val="262626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r>
              <a:rPr lang="en-US" sz="1800">
                <a:solidFill>
                  <a:srgbClr val="262626"/>
                </a:solidFill>
                <a:latin typeface="Open Sans"/>
                <a:ea typeface="Open Sans"/>
                <a:cs typeface="Open Sans"/>
                <a:sym typeface="Open Sans"/>
              </a:rPr>
              <a:t>2.3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9" name="Google Shape;229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6125" y="2598241"/>
            <a:ext cx="1743075" cy="2628900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26"/>
          <p:cNvSpPr txBox="1"/>
          <p:nvPr/>
        </p:nvSpPr>
        <p:spPr>
          <a:xfrm>
            <a:off x="4479571" y="5081408"/>
            <a:ext cx="6411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262626"/>
                </a:solidFill>
                <a:latin typeface="Open Sans"/>
                <a:ea typeface="Open Sans"/>
                <a:cs typeface="Open Sans"/>
                <a:sym typeface="Open Sans"/>
              </a:rPr>
              <a:t>Lab: </a:t>
            </a:r>
            <a:r>
              <a:rPr b="0" i="0" lang="en-US" sz="1800">
                <a:solidFill>
                  <a:srgbClr val="26262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800">
                <a:solidFill>
                  <a:srgbClr val="262626"/>
                </a:solidFill>
                <a:latin typeface="Open Sans"/>
                <a:ea typeface="Open Sans"/>
                <a:cs typeface="Open Sans"/>
                <a:sym typeface="Open Sans"/>
              </a:rPr>
              <a:t>ISL 8.3.1 - 8.3.4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